
<file path=[Content_Types].xml><?xml version="1.0" encoding="utf-8"?>
<Types xmlns="http://schemas.openxmlformats.org/package/2006/content-types">
  <Default Extension="1" ContentType="image/jpeg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rimson Text" panose="020B0604020202020204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Oswald" panose="00000500000000000000" pitchFamily="2" charset="0"/>
      <p:regular r:id="rId30"/>
      <p:bold r:id="rId31"/>
    </p:embeddedFont>
    <p:embeddedFont>
      <p:font typeface="Oswald Medium" panose="00000600000000000000" pitchFamily="2" charset="0"/>
      <p:regular r:id="rId32"/>
      <p:bold r:id="rId33"/>
    </p:embeddedFont>
    <p:embeddedFont>
      <p:font typeface="Tw Cen MT" panose="020B0602020104020603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  <p15:guide id="3" pos="1980">
          <p15:clr>
            <a:srgbClr val="A4A3A4"/>
          </p15:clr>
        </p15:guide>
        <p15:guide id="4" pos="5677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uBm51TkJ0asT2NP0r9A/psw5t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37"/>
        <p:guide pos="3840"/>
        <p:guide pos="1980"/>
        <p:guide pos="56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cdae63a7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cdae63a7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cdae63a7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cdae63a7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cdae63a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cdae63a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cdae63a7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cdae63a7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cdae63a7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cdae63a7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cdae63a7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cdae63a7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cdae63a7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cdae63a7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cdae63a7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cdae63a7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1561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16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8661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54666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3908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6443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68123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5242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65724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-mask-right">
  <p:cSld name="Image-mask-righ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>
            <a:spLocks noGrp="1"/>
          </p:cNvSpPr>
          <p:nvPr>
            <p:ph type="pic" idx="2"/>
          </p:nvPr>
        </p:nvSpPr>
        <p:spPr>
          <a:xfrm>
            <a:off x="6679159" y="1"/>
            <a:ext cx="5512759" cy="687970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/>
          <a:lstStyle/>
          <a:p>
            <a:endParaRPr lang="el-GR"/>
          </a:p>
        </p:txBody>
      </p:sp>
      <p:sp>
        <p:nvSpPr>
          <p:cNvPr id="14" name="Google Shape;14;p13"/>
          <p:cNvSpPr txBox="1">
            <a:spLocks noGrp="1"/>
          </p:cNvSpPr>
          <p:nvPr>
            <p:ph type="body" idx="1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0" i="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>
            <a:spLocks noGrp="1"/>
          </p:cNvSpPr>
          <p:nvPr>
            <p:ph type="pic" idx="3"/>
          </p:nvPr>
        </p:nvSpPr>
        <p:spPr>
          <a:xfrm>
            <a:off x="5699692" y="4000500"/>
            <a:ext cx="2339408" cy="2339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8849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0" i="0">
                <a:solidFill>
                  <a:srgbClr val="59595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05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8650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7340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3802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83709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6513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3922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6307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9035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41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eigenblogger.com/tag/slee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1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rawpixel.com/image/472296/free-illustration-vector-stress-patience-actio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ixabay.com/illustrations/profits-revenue-business-income-1953616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freepngimg.com/png/13301-finance-png-pi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studentswithlearningdifficulties.blogspot.com/2016_01_01_archiv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/>
          <p:nvPr/>
        </p:nvSpPr>
        <p:spPr>
          <a:xfrm rot="10800000">
            <a:off x="-1879274" y="0"/>
            <a:ext cx="3321011" cy="3321011"/>
          </a:xfrm>
          <a:prstGeom prst="chord">
            <a:avLst>
              <a:gd name="adj1" fmla="val 5847326"/>
              <a:gd name="adj2" fmla="val 1573501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6013539" y="0"/>
            <a:ext cx="6178461" cy="6879706"/>
          </a:xfrm>
          <a:custGeom>
            <a:avLst/>
            <a:gdLst/>
            <a:ahLst/>
            <a:cxnLst/>
            <a:rect l="l" t="t" r="r" b="b"/>
            <a:pathLst>
              <a:path w="5512842" h="6886943" extrusionOk="0">
                <a:moveTo>
                  <a:pt x="3429000" y="6882192"/>
                </a:moveTo>
                <a:cubicBezTo>
                  <a:pt x="1535214" y="6882192"/>
                  <a:pt x="0" y="5346978"/>
                  <a:pt x="0" y="3453192"/>
                </a:cubicBezTo>
                <a:cubicBezTo>
                  <a:pt x="0" y="1559406"/>
                  <a:pt x="1535214" y="24192"/>
                  <a:pt x="3429000" y="24192"/>
                </a:cubicBezTo>
                <a:lnTo>
                  <a:pt x="5510455" y="0"/>
                </a:lnTo>
                <a:cubicBezTo>
                  <a:pt x="5504913" y="2280458"/>
                  <a:pt x="5516880" y="4606485"/>
                  <a:pt x="5511338" y="6886943"/>
                </a:cubicBezTo>
                <a:lnTo>
                  <a:pt x="3429000" y="6882192"/>
                </a:lnTo>
                <a:close/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" r="16"/>
          <a:stretch/>
        </p:blipFill>
        <p:spPr>
          <a:prstGeom prst="rect">
            <a:avLst/>
          </a:prstGeom>
          <a:solidFill>
            <a:srgbClr val="262626"/>
          </a:solidFill>
          <a:ln>
            <a:noFill/>
          </a:ln>
        </p:spPr>
      </p:pic>
      <p:pic>
        <p:nvPicPr>
          <p:cNvPr id="70" name="Google Shape;70;p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586468" y="2056167"/>
            <a:ext cx="5113222" cy="102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85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9711559" y="474768"/>
            <a:ext cx="1814823" cy="56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 rot="10800000">
            <a:off x="726621" y="3843228"/>
            <a:ext cx="0" cy="2171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1"/>
          <p:cNvCxnSpPr/>
          <p:nvPr/>
        </p:nvCxnSpPr>
        <p:spPr>
          <a:xfrm rot="10800000">
            <a:off x="11677251" y="474769"/>
            <a:ext cx="0" cy="91220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1"/>
          <p:cNvSpPr/>
          <p:nvPr/>
        </p:nvSpPr>
        <p:spPr>
          <a:xfrm>
            <a:off x="586475" y="828125"/>
            <a:ext cx="4157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ES" sz="8000" b="0" i="0" u="none" strike="noStrike" cap="none">
                <a:solidFill>
                  <a:srgbClr val="25125B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PRODUCT</a:t>
            </a:r>
            <a:endParaRPr sz="8000" b="0" i="0" u="none" strike="noStrike" cap="none">
              <a:solidFill>
                <a:srgbClr val="25125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726625" y="3669375"/>
            <a:ext cx="44280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ES" sz="4500" b="0" i="0" u="none" strike="noStrike" cap="none">
                <a:solidFill>
                  <a:srgbClr val="8D50C6"/>
                </a:solidFill>
                <a:latin typeface="Oswald Medium"/>
                <a:ea typeface="Oswald Medium"/>
                <a:cs typeface="Oswald Medium"/>
                <a:sym typeface="Oswald Medium"/>
              </a:rPr>
              <a:t>SWEET DREAMS</a:t>
            </a:r>
            <a:endParaRPr sz="4500" b="0" i="0" u="none" strike="noStrike" cap="none">
              <a:solidFill>
                <a:srgbClr val="8D50C6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923675" y="4383950"/>
            <a:ext cx="4428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485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s-ES" sz="3100" b="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WE CREATE DREAMS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8996" y="3860640"/>
            <a:ext cx="3321000" cy="2619106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>
            <a:spLocks noGrp="1"/>
          </p:cNvSpPr>
          <p:nvPr>
            <p:ph type="body" idx="1"/>
          </p:nvPr>
        </p:nvSpPr>
        <p:spPr>
          <a:xfrm>
            <a:off x="7232500" y="382500"/>
            <a:ext cx="4377900" cy="4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b="1" u="sng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Ανταγωνισμός</a:t>
            </a:r>
            <a:r>
              <a:rPr lang="es-ES" sz="20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​</a:t>
            </a:r>
            <a:endParaRPr sz="20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Batang"/>
              <a:cs typeface="Batang"/>
              <a:sym typeface="Batang"/>
            </a:endParaRPr>
          </a:p>
          <a:p>
            <a:pPr marL="635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s-ES" sz="20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Το SweatDreams δραστηριοποιείται στον χώρο των προϊόντων ύπνου και ευεξίας, όπου υπάρχουν ήδη αρκετοί ανταγωνιστές, όπως:</a:t>
            </a:r>
            <a:r>
              <a:rPr lang="es-ES" sz="20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20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s-ES" sz="20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Διεθνείς πλατφόρμες πώλησης προϊόντων ύπνου</a:t>
            </a:r>
            <a:r>
              <a:rPr lang="es-ES" sz="20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(π.χ., Emma, Simba, Casper)</a:t>
            </a:r>
            <a:r>
              <a:rPr lang="es-ES" sz="20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20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s-ES" sz="20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Εξειδικευμένα καταστήματα με προϊόντα ύπνου</a:t>
            </a:r>
            <a:r>
              <a:rPr lang="es-ES" sz="20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20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s-ES" sz="20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Λύσεις τεχνολογίας ύπνου</a:t>
            </a:r>
            <a:r>
              <a:rPr lang="es-ES" sz="20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(π.χ., έξυπνα στρώματα, εφαρμογές καταγραφής ύπνου)</a:t>
            </a:r>
            <a:r>
              <a:rPr lang="es-ES" sz="20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20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153" name="Google Shape;153;p10" descr="εικονεσ : νικητής, φλιτζάνι, βραβείο, κατόρθωμα, χέρι, επιτυχία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50" y="728250"/>
            <a:ext cx="6927703" cy="4465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>
            <a:spLocks noGrp="1"/>
          </p:cNvSpPr>
          <p:nvPr>
            <p:ph type="body" idx="1"/>
          </p:nvPr>
        </p:nvSpPr>
        <p:spPr>
          <a:xfrm>
            <a:off x="5701226" y="3392500"/>
            <a:ext cx="580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s-ES" sz="1600" b="1" u="sng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Διαφοροποίηση του SweatDreams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Batang"/>
              <a:cs typeface="Batang"/>
              <a:sym typeface="Batang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Το SweatDreams ξεχωρίζει από τον ανταγωνισμό λόγω των εξής χαρακτηριστικών: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Καινοτόμο Υλικό &amp; Τεχνολογία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Χρήση </a:t>
            </a:r>
            <a:r>
              <a:rPr lang="es-ES" sz="16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διαπνέοντων και ρυθμιζόμενων υλικών</a:t>
            </a: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που προσαρμόζονται στη θερμοκρασία του σώματος.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Έξυπνη τεχνολογία που </a:t>
            </a:r>
            <a:r>
              <a:rPr lang="es-ES" sz="16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μειώνει τον ιδρώτα και ρυθμίζει την υγρασία</a:t>
            </a: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, προσφέροντας έναν πιο δροσερό και ξεκούραστο ύπνο.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Εξατομίκευση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Προϊόντα προσαρμοσμένα σε </a:t>
            </a:r>
            <a:r>
              <a:rPr lang="es-ES" sz="16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διαφορετικούς τύπους ύπνου</a:t>
            </a: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και ανάγκες χρηστών.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Δυνατότητα </a:t>
            </a:r>
            <a:r>
              <a:rPr lang="es-ES" sz="16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δοκιμής προϊόντος</a:t>
            </a: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με εγγύηση επιστροφής χρημάτων.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Φιλικά προς το περιβάλλον &amp; Υποαλλεργικά Υλικά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Βιώσιμα υλικά φιλικά προς το περιβάλλον και το δέρμα.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Μείωση των αλλεργιογόνων παραγόντων σε σύγκριση με συμβατικά προϊόντα ύπνου.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Προσιτή Πολυτέλεια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Υψηλής ποιότητας προϊόντα σε </a:t>
            </a:r>
            <a:r>
              <a:rPr lang="es-ES" sz="1600" b="1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ανταγωνιστικές τιμές</a:t>
            </a: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σε σχέση με premium μάρκες.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lvl="0" indent="-3079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s-ES" sz="1600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Ευέλικτες επιλογές πληρωμής και προσφορές.</a:t>
            </a:r>
            <a:r>
              <a:rPr lang="es-ES" sz="1600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327025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</a:pPr>
            <a:endParaRPr sz="1600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Batang"/>
              <a:cs typeface="Batang"/>
              <a:sym typeface="Batang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1350" dirty="0"/>
          </a:p>
        </p:txBody>
      </p:sp>
      <p:pic>
        <p:nvPicPr>
          <p:cNvPr id="159" name="Google Shape;159;p11" descr="εικονεσ : βέλος, έννοια, ανάπτυξη, επιχειρηματίας, βελτίωση, αγορά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850" y="1408825"/>
            <a:ext cx="5396424" cy="360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Θέση εικόνας 2" descr="Εικόνα που περιέχει κείμενο, στιγμιότυπο οθόνης, διάγραμμα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81927D1-6ACE-073E-4BDF-66B507939EA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607" r="7607"/>
          <a:stretch>
            <a:fillRect/>
          </a:stretch>
        </p:blipFill>
        <p:spPr>
          <a:xfrm>
            <a:off x="6636775" y="1"/>
            <a:ext cx="5555144" cy="6879706"/>
          </a:xfrm>
          <a:prstGeom prst="rect">
            <a:avLst/>
          </a:prstGeom>
        </p:spPr>
      </p:pic>
      <p:sp>
        <p:nvSpPr>
          <p:cNvPr id="165" name="Google Shape;165;g35cdae63a73_0_4"/>
          <p:cNvSpPr txBox="1">
            <a:spLocks noGrp="1"/>
          </p:cNvSpPr>
          <p:nvPr>
            <p:ph type="body" idx="1"/>
          </p:nvPr>
        </p:nvSpPr>
        <p:spPr>
          <a:xfrm>
            <a:off x="751359" y="684293"/>
            <a:ext cx="304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/>
              <a:t>ΠΡΟΣΔΟΚΙΕΣ</a:t>
            </a:r>
            <a:endParaRPr sz="2700"/>
          </a:p>
        </p:txBody>
      </p:sp>
      <p:sp>
        <p:nvSpPr>
          <p:cNvPr id="167" name="Google Shape;167;g35cdae63a73_0_4"/>
          <p:cNvSpPr txBox="1"/>
          <p:nvPr/>
        </p:nvSpPr>
        <p:spPr>
          <a:xfrm>
            <a:off x="499325" y="1261550"/>
            <a:ext cx="3867600" cy="4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dk1"/>
                </a:solidFill>
              </a:rPr>
              <a:t>Η δύσπνοια και η κακή ποιότητα ύπνου αποτελούν ένα πολυπαραγοντικό και παγκόσμιο πρόβλημα, που επηρεάζει σημαντικά την ποιότητα ζωής εκατομμυρίων ανθρώπων.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dk1"/>
                </a:solidFill>
              </a:rPr>
              <a:t>η εταιρία SWEET DREAMS να γίνει ευρέως γνωστή, ως εξειδικευόμενη στην βελτίωση της ποιότητας ζωής του ανθρώπου.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dk1"/>
                </a:solidFill>
              </a:rPr>
              <a:t>Στόχος, επέκταση της εταιρείας μας στο εξωτερικό, με στόχο να μεταφέρουμε την καινοτομία και την ποιότητά μας σε διεθνές επίπεδο.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cdae63a73_0_20"/>
          <p:cNvSpPr txBox="1">
            <a:spLocks noGrp="1"/>
          </p:cNvSpPr>
          <p:nvPr>
            <p:ph type="body" idx="1"/>
          </p:nvPr>
        </p:nvSpPr>
        <p:spPr>
          <a:xfrm>
            <a:off x="4364700" y="244733"/>
            <a:ext cx="34626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800" b="1" dirty="0"/>
              <a:t>ΟΜΑΔΑ ΚΑΙ ΔΙΟΙΚΗΣΗ</a:t>
            </a:r>
            <a:endParaRPr sz="1800" b="1" dirty="0"/>
          </a:p>
        </p:txBody>
      </p:sp>
      <p:sp>
        <p:nvSpPr>
          <p:cNvPr id="173" name="Google Shape;173;g35cdae63a73_0_20"/>
          <p:cNvSpPr txBox="1"/>
          <p:nvPr/>
        </p:nvSpPr>
        <p:spPr>
          <a:xfrm>
            <a:off x="840328" y="508433"/>
            <a:ext cx="10531800" cy="415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dk1"/>
                </a:solidFill>
              </a:rPr>
              <a:t>Ιδρυτική Ομάδα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400" b="1" dirty="0">
                <a:solidFill>
                  <a:schemeClr val="dk1"/>
                </a:solidFill>
              </a:rPr>
              <a:t>CEO / Ιδρυτής/ες</a:t>
            </a:r>
            <a:br>
              <a:rPr lang="es-ES" sz="1400" b="1" dirty="0">
                <a:solidFill>
                  <a:schemeClr val="dk1"/>
                </a:solidFill>
              </a:rPr>
            </a:br>
            <a:r>
              <a:rPr lang="es-ES" sz="1400" dirty="0">
                <a:solidFill>
                  <a:schemeClr val="dk1"/>
                </a:solidFill>
              </a:rPr>
              <a:t> Με ισχυρό υπόβαθρο στην επιχειρηματικότητα και τη στρατηγική ανάπτυξη, οραματίστηκε και οδήγησε την ιδέα από τη σύλληψη στην υλοποίηση.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400" b="1" dirty="0">
                <a:solidFill>
                  <a:schemeClr val="dk1"/>
                </a:solidFill>
              </a:rPr>
              <a:t>Head of Product Development</a:t>
            </a:r>
            <a:br>
              <a:rPr lang="es-ES" sz="1400" b="1" dirty="0">
                <a:solidFill>
                  <a:schemeClr val="dk1"/>
                </a:solidFill>
              </a:rPr>
            </a:br>
            <a:r>
              <a:rPr lang="es-ES" sz="1400" dirty="0">
                <a:solidFill>
                  <a:schemeClr val="dk1"/>
                </a:solidFill>
              </a:rPr>
              <a:t> Εξειδικευμένος/η στην ανάπτυξη καινοτόμων προϊόντων ευεξίας, με εμπειρία σε έρευνα ύπνου και φυσικά συμπληρώματα/τεχνολογίες.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400" b="1" dirty="0">
                <a:solidFill>
                  <a:schemeClr val="dk1"/>
                </a:solidFill>
              </a:rPr>
              <a:t>Marketing &amp; Branding Lead</a:t>
            </a:r>
            <a:br>
              <a:rPr lang="es-ES" sz="1400" b="1" dirty="0">
                <a:solidFill>
                  <a:schemeClr val="dk1"/>
                </a:solidFill>
              </a:rPr>
            </a:br>
            <a:r>
              <a:rPr lang="es-ES" sz="1400" dirty="0">
                <a:solidFill>
                  <a:schemeClr val="dk1"/>
                </a:solidFill>
              </a:rPr>
              <a:t> Υπεύθυνος/η για τη διαμόρφωση της ταυτότητας του brand και τη στρατηγική επικοινωνίας, με έμφαση στο digital marketing και την εμπειρία χρήστη.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400" b="1" dirty="0">
                <a:solidFill>
                  <a:schemeClr val="dk1"/>
                </a:solidFill>
              </a:rPr>
              <a:t>Gperations &amp; Supply Chain Manager</a:t>
            </a:r>
            <a:br>
              <a:rPr lang="es-ES" sz="1400" b="1" dirty="0">
                <a:solidFill>
                  <a:schemeClr val="dk1"/>
                </a:solidFill>
              </a:rPr>
            </a:br>
            <a:r>
              <a:rPr lang="es-ES" sz="1400" dirty="0">
                <a:solidFill>
                  <a:schemeClr val="dk1"/>
                </a:solidFill>
              </a:rPr>
              <a:t> Διασφαλίζει την αποτελεσματική και βιώσιμη ροή παραγωγής και διανομής του προϊόντος, από την πρώτη ύλη μέχρι τον τελικό καταναλωτή.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dk1"/>
                </a:solidFill>
              </a:rPr>
              <a:t>Συμβουλευτική Ομάδα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400" b="1" dirty="0">
                <a:solidFill>
                  <a:schemeClr val="dk1"/>
                </a:solidFill>
              </a:rPr>
              <a:t>Ιατρικός/Επιστημονικός Σύμβουλος Ύπνου</a:t>
            </a:r>
            <a:br>
              <a:rPr lang="es-ES" sz="1400" b="1" dirty="0">
                <a:solidFill>
                  <a:schemeClr val="dk1"/>
                </a:solidFill>
              </a:rPr>
            </a:br>
            <a:r>
              <a:rPr lang="es-ES" sz="1400" dirty="0">
                <a:solidFill>
                  <a:schemeClr val="dk1"/>
                </a:solidFill>
              </a:rPr>
              <a:t> Γιατρός ή ειδικός στον ύπνο, που εγγυάται ότι το προϊόν βασίζεται σε επιστημονικά τεκμηριωμένες αρχές.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ES" sz="1400" b="1" dirty="0">
                <a:solidFill>
                  <a:schemeClr val="dk1"/>
                </a:solidFill>
              </a:rPr>
              <a:t>Νομικός Σύμβουλος / Σύμβουλος Κανονιστικής Συμμόρφωσης</a:t>
            </a:r>
            <a:br>
              <a:rPr lang="es-ES" sz="1400" b="1" dirty="0">
                <a:solidFill>
                  <a:schemeClr val="dk1"/>
                </a:solidFill>
              </a:rPr>
            </a:br>
            <a:r>
              <a:rPr lang="es-ES" sz="1400" dirty="0">
                <a:solidFill>
                  <a:schemeClr val="dk1"/>
                </a:solidFill>
              </a:rPr>
              <a:t> Εξασφαλίζει ότι το προϊόν πληροί όλα τα πρότυπα και τις ρυθμίσεις στις αγορές στόχου</a:t>
            </a:r>
            <a:r>
              <a:rPr lang="es-ES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cdae63a73_0_0"/>
          <p:cNvSpPr txBox="1">
            <a:spLocks noGrp="1"/>
          </p:cNvSpPr>
          <p:nvPr>
            <p:ph type="body" idx="1"/>
          </p:nvPr>
        </p:nvSpPr>
        <p:spPr>
          <a:xfrm>
            <a:off x="386125" y="212750"/>
            <a:ext cx="6622200" cy="70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lnSpc>
                <a:spcPct val="95000"/>
              </a:lnSpc>
              <a:spcBef>
                <a:spcPts val="1400"/>
              </a:spcBef>
              <a:buSzPts val="1018"/>
            </a:pPr>
            <a:r>
              <a:rPr lang="es-ES" sz="2002" b="1" dirty="0">
                <a:solidFill>
                  <a:schemeClr val="dk1"/>
                </a:solidFill>
                <a:latin typeface="+mj-lt"/>
              </a:rPr>
              <a:t>Χρονοδιάγραμμα </a:t>
            </a:r>
            <a:r>
              <a:rPr lang="el-GR" sz="2002" b="1" dirty="0" err="1">
                <a:solidFill>
                  <a:schemeClr val="dk1"/>
                </a:solidFill>
                <a:latin typeface="+mj-lt"/>
              </a:rPr>
              <a:t>υλοπΟΊησησ</a:t>
            </a:r>
            <a:r>
              <a:rPr lang="en-US" sz="2002" b="1" dirty="0">
                <a:solidFill>
                  <a:schemeClr val="dk1"/>
                </a:solidFill>
                <a:latin typeface="+mj-lt"/>
              </a:rPr>
              <a:t> </a:t>
            </a:r>
            <a:r>
              <a:rPr lang="el-GR" sz="2002" b="1" dirty="0">
                <a:solidFill>
                  <a:schemeClr val="dk1"/>
                </a:solidFill>
                <a:latin typeface="+mj-lt"/>
              </a:rPr>
              <a:t>-</a:t>
            </a:r>
            <a:r>
              <a:rPr lang="en-US" sz="2002" b="1" dirty="0">
                <a:solidFill>
                  <a:schemeClr val="dk1"/>
                </a:solidFill>
                <a:latin typeface="+mj-lt"/>
              </a:rPr>
              <a:t>sweet dreams</a:t>
            </a:r>
            <a:endParaRPr sz="1295" dirty="0"/>
          </a:p>
        </p:txBody>
      </p:sp>
      <p:sp>
        <p:nvSpPr>
          <p:cNvPr id="179" name="Google Shape;179;g35cdae63a73_0_0"/>
          <p:cNvSpPr txBox="1"/>
          <p:nvPr/>
        </p:nvSpPr>
        <p:spPr>
          <a:xfrm>
            <a:off x="386124" y="764100"/>
            <a:ext cx="6034341" cy="600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dk1"/>
                </a:solidFill>
              </a:rPr>
              <a:t>Μήνες 1–2: Έρευνα &amp; Σχεδιασμός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400" dirty="0">
                <a:solidFill>
                  <a:schemeClr val="dk1"/>
                </a:solidFill>
              </a:rPr>
              <a:t>Έρευνα αγοράς: Ανάλυση ανταγωνισμού, καταναλωτικών αναγκών &amp; τάσεων.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400" dirty="0">
                <a:solidFill>
                  <a:schemeClr val="dk1"/>
                </a:solidFill>
              </a:rPr>
              <a:t>Καθορισμός στόχου προϊόντος (π.χ. συμπλήρωμα, εφαρμογή, gadget, αρωματοθεραπεία).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400" dirty="0">
                <a:solidFill>
                  <a:schemeClr val="dk1"/>
                </a:solidFill>
              </a:rPr>
              <a:t>Καταγραφή buyer persona (στόχος: ποιοι είναι οι χρήστες).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400" dirty="0">
                <a:solidFill>
                  <a:schemeClr val="dk1"/>
                </a:solidFill>
              </a:rPr>
              <a:t>Προσδιορισμός USP (μοναδικό πλεονέκτημα προϊόντος).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400" dirty="0">
                <a:solidFill>
                  <a:schemeClr val="dk1"/>
                </a:solidFill>
              </a:rPr>
              <a:t>Δημιουργία αρχικού business plan.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dirty="0">
                <a:solidFill>
                  <a:schemeClr val="dk1"/>
                </a:solidFill>
              </a:rPr>
              <a:t>Μήνες 3–4: Ανάπτυξη Πρωτοτύπου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400" dirty="0">
                <a:solidFill>
                  <a:schemeClr val="dk1"/>
                </a:solidFill>
              </a:rPr>
              <a:t>Ανάπτυξη του πρώτου πρωτοτύπου προϊόντος ή MVP (minimum viable product).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400" dirty="0">
                <a:solidFill>
                  <a:schemeClr val="dk1"/>
                </a:solidFill>
              </a:rPr>
              <a:t>Συνεργασία με ειδικούς (π.χ. διατροφολόγους, τεχνολόγους τροφίμων, sleep experts, developers – ανάλογα με το είδος).</a:t>
            </a: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400" dirty="0">
                <a:solidFill>
                  <a:schemeClr val="dk1"/>
                </a:solidFill>
              </a:rPr>
              <a:t>Πρώτες εσωτερικές δοκιμές.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s-ES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612E1-2338-6909-A2CD-69C28CA0042E}"/>
              </a:ext>
            </a:extLst>
          </p:cNvPr>
          <p:cNvSpPr txBox="1"/>
          <p:nvPr/>
        </p:nvSpPr>
        <p:spPr>
          <a:xfrm>
            <a:off x="6420465" y="921950"/>
            <a:ext cx="5112774" cy="306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l-GR" sz="1600" b="1" dirty="0">
                <a:solidFill>
                  <a:schemeClr val="dk1"/>
                </a:solidFill>
              </a:rPr>
              <a:t>Μήνες 5–6: Δοκιμές &amp; Ανατροφοδότηση</a:t>
            </a:r>
          </a:p>
          <a:p>
            <a:pPr marL="457200" lvl="0" indent="-29845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  <a:buChar char="●"/>
            </a:pPr>
            <a:r>
              <a:rPr lang="el-GR" sz="1600" dirty="0">
                <a:solidFill>
                  <a:schemeClr val="dk1"/>
                </a:solidFill>
              </a:rPr>
              <a:t>Δοκιμές σε ομάδα </a:t>
            </a:r>
            <a:r>
              <a:rPr lang="el-GR" sz="1600" dirty="0" err="1">
                <a:solidFill>
                  <a:schemeClr val="dk1"/>
                </a:solidFill>
              </a:rPr>
              <a:t>beta</a:t>
            </a:r>
            <a:r>
              <a:rPr lang="el-GR" sz="1600" dirty="0">
                <a:solidFill>
                  <a:schemeClr val="dk1"/>
                </a:solidFill>
              </a:rPr>
              <a:t> χρηστών / εθελοντών.</a:t>
            </a:r>
            <a:br>
              <a:rPr lang="el-GR" sz="1600" dirty="0">
                <a:solidFill>
                  <a:schemeClr val="dk1"/>
                </a:solidFill>
              </a:rPr>
            </a:br>
            <a:endParaRPr lang="el-GR" sz="1600" dirty="0">
              <a:solidFill>
                <a:schemeClr val="dk1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l-GR" sz="1600" dirty="0">
                <a:solidFill>
                  <a:schemeClr val="dk1"/>
                </a:solidFill>
              </a:rPr>
              <a:t>Συλλογή </a:t>
            </a:r>
            <a:r>
              <a:rPr lang="el-GR" sz="1600" dirty="0" err="1">
                <a:solidFill>
                  <a:schemeClr val="dk1"/>
                </a:solidFill>
              </a:rPr>
              <a:t>feedback</a:t>
            </a:r>
            <a:r>
              <a:rPr lang="el-GR" sz="1600" dirty="0">
                <a:solidFill>
                  <a:schemeClr val="dk1"/>
                </a:solidFill>
              </a:rPr>
              <a:t> και βελτιστοποίηση προϊόντος.</a:t>
            </a:r>
            <a:br>
              <a:rPr lang="el-GR" sz="1600" dirty="0">
                <a:solidFill>
                  <a:schemeClr val="dk1"/>
                </a:solidFill>
              </a:rPr>
            </a:br>
            <a:endParaRPr lang="el-GR" sz="1600" dirty="0">
              <a:solidFill>
                <a:schemeClr val="dk1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l-GR" sz="1600" dirty="0">
                <a:solidFill>
                  <a:schemeClr val="dk1"/>
                </a:solidFill>
              </a:rPr>
              <a:t>Ανάπτυξη ταυτότητας </a:t>
            </a:r>
            <a:r>
              <a:rPr lang="el-GR" sz="1600" dirty="0" err="1">
                <a:solidFill>
                  <a:schemeClr val="dk1"/>
                </a:solidFill>
              </a:rPr>
              <a:t>brand</a:t>
            </a:r>
            <a:r>
              <a:rPr lang="el-GR" sz="1600" dirty="0">
                <a:solidFill>
                  <a:schemeClr val="dk1"/>
                </a:solidFill>
              </a:rPr>
              <a:t>: όνομα, </a:t>
            </a:r>
            <a:r>
              <a:rPr lang="el-GR" sz="1600" dirty="0" err="1">
                <a:solidFill>
                  <a:schemeClr val="dk1"/>
                </a:solidFill>
              </a:rPr>
              <a:t>logo</a:t>
            </a:r>
            <a:r>
              <a:rPr lang="el-GR" sz="1600" dirty="0">
                <a:solidFill>
                  <a:schemeClr val="dk1"/>
                </a:solidFill>
              </a:rPr>
              <a:t>, χρώματα, αισθητική.</a:t>
            </a:r>
          </a:p>
          <a:p>
            <a:pPr marL="457200" lvl="0" indent="-298450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endParaRPr lang="el-GR" sz="1600" dirty="0">
              <a:solidFill>
                <a:schemeClr val="dk1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l-GR" sz="1600" dirty="0">
                <a:solidFill>
                  <a:schemeClr val="dk1"/>
                </a:solidFill>
              </a:rPr>
              <a:t>Νομική κατοχύρωση (πατέντες, εμπορικά σήματα, εγκρίσεις αν απαιτούνται).</a:t>
            </a:r>
            <a:endParaRPr lang="el-GR" sz="1600" dirty="0"/>
          </a:p>
        </p:txBody>
      </p:sp>
      <p:pic>
        <p:nvPicPr>
          <p:cNvPr id="4" name="Εικόνα 3" descr="Εικόνα που περιέχει ρολόι, clipart, σχεδίαση, εικονογράφη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3D1C1B4-75C8-F5CD-ED81-CEAA05A5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57652" y="3982724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cdae63a73_0_15"/>
          <p:cNvSpPr txBox="1">
            <a:spLocks noGrp="1"/>
          </p:cNvSpPr>
          <p:nvPr>
            <p:ph type="body" idx="1"/>
          </p:nvPr>
        </p:nvSpPr>
        <p:spPr>
          <a:xfrm>
            <a:off x="219025" y="146575"/>
            <a:ext cx="5964600" cy="72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-ES" sz="2002" b="1" dirty="0">
                <a:solidFill>
                  <a:schemeClr val="dk1"/>
                </a:solidFill>
                <a:latin typeface="+mj-lt"/>
              </a:rPr>
              <a:t>Χρονοδιάγραμμα Υλοποίησης – «Sweet Dreams»(2)</a:t>
            </a:r>
            <a:endParaRPr dirty="0">
              <a:latin typeface="+mj-lt"/>
            </a:endParaRPr>
          </a:p>
        </p:txBody>
      </p:sp>
      <p:sp>
        <p:nvSpPr>
          <p:cNvPr id="185" name="Google Shape;185;g35cdae63a73_0_15"/>
          <p:cNvSpPr txBox="1"/>
          <p:nvPr/>
        </p:nvSpPr>
        <p:spPr>
          <a:xfrm>
            <a:off x="351100" y="831399"/>
            <a:ext cx="5744900" cy="588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+mj-lt"/>
              </a:rPr>
              <a:t>Μήνες 7–8: Τελική Ανάπτυξη &amp; Προετοιμασία Παραγωγής</a:t>
            </a:r>
            <a:endParaRPr sz="1600" b="1" dirty="0">
              <a:solidFill>
                <a:schemeClr val="dk1"/>
              </a:solidFill>
              <a:latin typeface="+mj-l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Οριστικοποίηση συσκευασίας, συνταγής ή λειτουργιών.</a:t>
            </a:r>
            <a:br>
              <a:rPr lang="es-ES" sz="1600" dirty="0">
                <a:solidFill>
                  <a:schemeClr val="dk1"/>
                </a:solidFill>
                <a:latin typeface="+mj-lt"/>
              </a:rPr>
            </a:b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Επιλογή προμηθευτών/παραγωγών ή συνεργατών για μαζική παραγωγή.</a:t>
            </a:r>
            <a:br>
              <a:rPr lang="es-ES" sz="1600" dirty="0">
                <a:solidFill>
                  <a:schemeClr val="dk1"/>
                </a:solidFill>
                <a:latin typeface="+mj-lt"/>
              </a:rPr>
            </a:b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Δημιουργία ιστοσελίδας/eshop και ψηφιακής παρουσίας (social media, email marketing).</a:t>
            </a:r>
            <a:br>
              <a:rPr lang="es-ES" sz="1600" dirty="0">
                <a:solidFill>
                  <a:schemeClr val="dk1"/>
                </a:solidFill>
                <a:latin typeface="+mj-lt"/>
              </a:rPr>
            </a:b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Προετοιμασία καμπάνιας λανσαρίσματος.</a:t>
            </a:r>
            <a:br>
              <a:rPr lang="es-ES" sz="1600" dirty="0">
                <a:solidFill>
                  <a:schemeClr val="dk1"/>
                </a:solidFill>
                <a:latin typeface="+mj-lt"/>
              </a:rPr>
            </a:br>
            <a:endParaRPr sz="16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1" dirty="0">
                <a:solidFill>
                  <a:schemeClr val="dk1"/>
                </a:solidFill>
                <a:latin typeface="+mj-lt"/>
              </a:rPr>
              <a:t>Μήνες 9–10: Παραγωγή &amp; Πρώτη Παρτίδα</a:t>
            </a:r>
            <a:endParaRPr sz="1600" b="1" dirty="0">
              <a:solidFill>
                <a:schemeClr val="dk1"/>
              </a:solidFill>
              <a:latin typeface="+mj-l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Παραγωγή της πρώτης εμπορικής παρτίδας.</a:t>
            </a:r>
            <a:br>
              <a:rPr lang="es-ES" sz="1600" dirty="0">
                <a:solidFill>
                  <a:schemeClr val="dk1"/>
                </a:solidFill>
                <a:latin typeface="+mj-lt"/>
              </a:rPr>
            </a:b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Τελικοί ποιοτικοί έλεγχοι.</a:t>
            </a:r>
            <a:br>
              <a:rPr lang="es-ES" sz="1600" dirty="0">
                <a:solidFill>
                  <a:schemeClr val="dk1"/>
                </a:solidFill>
                <a:latin typeface="+mj-lt"/>
              </a:rPr>
            </a:b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Διανομή σε πρώτα κανάλια (e-commerce, συνεργαζόμενα καταστήματα).</a:t>
            </a:r>
            <a:br>
              <a:rPr lang="es-ES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64F7B-A04D-337C-7A78-9EFABC37EF00}"/>
              </a:ext>
            </a:extLst>
          </p:cNvPr>
          <p:cNvSpPr txBox="1"/>
          <p:nvPr/>
        </p:nvSpPr>
        <p:spPr>
          <a:xfrm>
            <a:off x="6787120" y="1513375"/>
            <a:ext cx="5053780" cy="434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l-GR" b="1" dirty="0">
                <a:solidFill>
                  <a:schemeClr val="dk1"/>
                </a:solidFill>
              </a:rPr>
              <a:t>Μήνες 11–12: Λανσάρισμα &amp; Ανάλυση</a:t>
            </a:r>
          </a:p>
          <a:p>
            <a:pPr marL="457200" lvl="0" indent="-29845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  <a:buChar char="●"/>
            </a:pPr>
            <a:r>
              <a:rPr lang="el-GR" dirty="0">
                <a:solidFill>
                  <a:schemeClr val="dk1"/>
                </a:solidFill>
              </a:rPr>
              <a:t>Επίσημο λανσάρισμα «</a:t>
            </a:r>
            <a:r>
              <a:rPr lang="el-GR" dirty="0" err="1">
                <a:solidFill>
                  <a:schemeClr val="dk1"/>
                </a:solidFill>
              </a:rPr>
              <a:t>Sweet</a:t>
            </a:r>
            <a:r>
              <a:rPr lang="el-GR" dirty="0">
                <a:solidFill>
                  <a:schemeClr val="dk1"/>
                </a:solidFill>
              </a:rPr>
              <a:t> </a:t>
            </a:r>
            <a:r>
              <a:rPr lang="el-GR" dirty="0" err="1">
                <a:solidFill>
                  <a:schemeClr val="dk1"/>
                </a:solidFill>
              </a:rPr>
              <a:t>Dreams</a:t>
            </a:r>
            <a:r>
              <a:rPr lang="el-GR" dirty="0">
                <a:solidFill>
                  <a:schemeClr val="dk1"/>
                </a:solidFill>
              </a:rPr>
              <a:t>» στην αγορά.</a:t>
            </a:r>
            <a:br>
              <a:rPr lang="el-GR" dirty="0">
                <a:solidFill>
                  <a:schemeClr val="dk1"/>
                </a:solidFill>
              </a:rPr>
            </a:br>
            <a:endParaRPr lang="el-GR" dirty="0">
              <a:solidFill>
                <a:schemeClr val="dk1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l-GR" dirty="0">
                <a:solidFill>
                  <a:schemeClr val="dk1"/>
                </a:solidFill>
              </a:rPr>
              <a:t>Έναρξη προωθητικής καμπάνιας (</a:t>
            </a:r>
            <a:r>
              <a:rPr lang="el-GR" dirty="0" err="1">
                <a:solidFill>
                  <a:schemeClr val="dk1"/>
                </a:solidFill>
              </a:rPr>
              <a:t>digital</a:t>
            </a:r>
            <a:r>
              <a:rPr lang="el-GR" dirty="0">
                <a:solidFill>
                  <a:schemeClr val="dk1"/>
                </a:solidFill>
              </a:rPr>
              <a:t>, PR, </a:t>
            </a:r>
            <a:r>
              <a:rPr lang="el-GR" dirty="0" err="1">
                <a:solidFill>
                  <a:schemeClr val="dk1"/>
                </a:solidFill>
              </a:rPr>
              <a:t>influencers</a:t>
            </a:r>
            <a:r>
              <a:rPr lang="el-GR" dirty="0">
                <a:solidFill>
                  <a:schemeClr val="dk1"/>
                </a:solidFill>
              </a:rPr>
              <a:t>).</a:t>
            </a:r>
            <a:br>
              <a:rPr lang="el-GR" dirty="0">
                <a:solidFill>
                  <a:schemeClr val="dk1"/>
                </a:solidFill>
              </a:rPr>
            </a:br>
            <a:endParaRPr lang="el-GR" dirty="0">
              <a:solidFill>
                <a:schemeClr val="dk1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l-GR" dirty="0">
                <a:solidFill>
                  <a:schemeClr val="dk1"/>
                </a:solidFill>
              </a:rPr>
              <a:t>Συλλογή δεδομένων από τις πρώτες πωλήσεις.</a:t>
            </a:r>
            <a:br>
              <a:rPr lang="el-GR" dirty="0">
                <a:solidFill>
                  <a:schemeClr val="dk1"/>
                </a:solidFill>
              </a:rPr>
            </a:br>
            <a:endParaRPr lang="el-GR" dirty="0">
              <a:solidFill>
                <a:schemeClr val="dk1"/>
              </a:solidFill>
            </a:endParaRPr>
          </a:p>
          <a:p>
            <a:pPr marL="457200" lvl="0" indent="-298450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l-GR" dirty="0">
                <a:solidFill>
                  <a:schemeClr val="dk1"/>
                </a:solidFill>
              </a:rPr>
              <a:t>Αξιολόγηση και σχεδιασμός στρατηγικής επέκτασης (π.χ. εξωτερικό, νέα προϊόντα).</a:t>
            </a:r>
          </a:p>
          <a:p>
            <a:endParaRPr lang="el-G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cdae63a73_0_28"/>
          <p:cNvSpPr txBox="1">
            <a:spLocks noGrp="1"/>
          </p:cNvSpPr>
          <p:nvPr>
            <p:ph type="body" idx="1"/>
          </p:nvPr>
        </p:nvSpPr>
        <p:spPr>
          <a:xfrm>
            <a:off x="845675" y="240926"/>
            <a:ext cx="3320700" cy="43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100" b="1"/>
              <a:t>Χρηματοικονομικά </a:t>
            </a:r>
            <a:endParaRPr sz="2100" b="1"/>
          </a:p>
        </p:txBody>
      </p:sp>
      <p:sp>
        <p:nvSpPr>
          <p:cNvPr id="191" name="Google Shape;191;g35cdae63a73_0_28"/>
          <p:cNvSpPr txBox="1"/>
          <p:nvPr/>
        </p:nvSpPr>
        <p:spPr>
          <a:xfrm>
            <a:off x="429000" y="712817"/>
            <a:ext cx="5667000" cy="413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1" dirty="0">
                <a:solidFill>
                  <a:schemeClr val="dk1"/>
                </a:solidFill>
                <a:latin typeface="+mj-lt"/>
              </a:rPr>
              <a:t>Βασικές Παραδοχές</a:t>
            </a:r>
            <a:endParaRPr sz="1600" b="1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>
                <a:solidFill>
                  <a:schemeClr val="dk1"/>
                </a:solidFill>
                <a:latin typeface="+mj-lt"/>
              </a:rPr>
              <a:t>Τύπος προϊόντος</a:t>
            </a:r>
            <a:endParaRPr b="1" dirty="0">
              <a:solidFill>
                <a:schemeClr val="dk1"/>
              </a:solidFill>
              <a:latin typeface="+mj-l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b="1" dirty="0">
                <a:solidFill>
                  <a:schemeClr val="dk1"/>
                </a:solidFill>
                <a:latin typeface="+mj-lt"/>
              </a:rPr>
              <a:t>Hardware</a:t>
            </a:r>
            <a:r>
              <a:rPr lang="es-ES" dirty="0">
                <a:solidFill>
                  <a:schemeClr val="dk1"/>
                </a:solidFill>
                <a:latin typeface="+mj-lt"/>
              </a:rPr>
              <a:t>: Wearable ή αισθητήρες ύπνου σώματος</a:t>
            </a:r>
            <a:br>
              <a:rPr lang="es-ES" dirty="0">
                <a:solidFill>
                  <a:schemeClr val="dk1"/>
                </a:solidFill>
                <a:latin typeface="+mj-lt"/>
              </a:rPr>
            </a:br>
            <a:endParaRPr dirty="0">
              <a:solidFill>
                <a:schemeClr val="dk1"/>
              </a:solidFill>
              <a:latin typeface="+mj-l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b="1" dirty="0">
                <a:solidFill>
                  <a:schemeClr val="dk1"/>
                </a:solidFill>
                <a:latin typeface="+mj-lt"/>
              </a:rPr>
              <a:t>Software</a:t>
            </a:r>
            <a:r>
              <a:rPr lang="es-ES" dirty="0">
                <a:solidFill>
                  <a:schemeClr val="dk1"/>
                </a:solidFill>
                <a:latin typeface="+mj-lt"/>
              </a:rPr>
              <a:t>: Mobile εφαρμογή με AI αυτοματισμούς (personalized sleep assistant)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92" name="Google Shape;192;g35cdae63a73_0_28"/>
          <p:cNvSpPr txBox="1"/>
          <p:nvPr/>
        </p:nvSpPr>
        <p:spPr>
          <a:xfrm>
            <a:off x="5976750" y="712818"/>
            <a:ext cx="5685000" cy="522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1" dirty="0">
                <a:solidFill>
                  <a:schemeClr val="dk1"/>
                </a:solidFill>
                <a:latin typeface="+mj-lt"/>
              </a:rPr>
              <a:t> Έσοδα (Revenue Streams)</a:t>
            </a:r>
            <a:endParaRPr sz="1600" b="1" dirty="0">
              <a:solidFill>
                <a:schemeClr val="dk1"/>
              </a:solidFill>
              <a:latin typeface="+mj-l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s-ES" sz="1600" b="1" dirty="0">
                <a:solidFill>
                  <a:schemeClr val="dk1"/>
                </a:solidFill>
                <a:latin typeface="+mj-lt"/>
              </a:rPr>
              <a:t>Πώληση συσκευής (hardware):</a:t>
            </a:r>
            <a:br>
              <a:rPr lang="es-ES" sz="1600" b="1" dirty="0">
                <a:solidFill>
                  <a:schemeClr val="dk1"/>
                </a:solidFill>
                <a:latin typeface="+mj-lt"/>
              </a:rPr>
            </a:br>
            <a:endParaRPr sz="1600" b="1" dirty="0">
              <a:solidFill>
                <a:schemeClr val="dk1"/>
              </a:solidFill>
              <a:latin typeface="+mj-l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Μέση τιμή: </a:t>
            </a:r>
            <a:r>
              <a:rPr lang="es-ES" sz="1600" b="1" dirty="0">
                <a:solidFill>
                  <a:schemeClr val="dk1"/>
                </a:solidFill>
                <a:latin typeface="+mj-lt"/>
              </a:rPr>
              <a:t>€129 / τεμάχιο</a:t>
            </a:r>
            <a:br>
              <a:rPr lang="es-ES" sz="1600" b="1" dirty="0">
                <a:solidFill>
                  <a:schemeClr val="dk1"/>
                </a:solidFill>
                <a:latin typeface="+mj-lt"/>
              </a:rPr>
            </a:br>
            <a:endParaRPr sz="1600" b="1" dirty="0">
              <a:solidFill>
                <a:schemeClr val="dk1"/>
              </a:solidFill>
              <a:latin typeface="+mj-l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s-ES" sz="1600" b="1" dirty="0">
                <a:solidFill>
                  <a:schemeClr val="dk1"/>
                </a:solidFill>
                <a:latin typeface="+mj-lt"/>
              </a:rPr>
              <a:t>Συνδρομή στην εφαρμογή AI</a:t>
            </a:r>
            <a:br>
              <a:rPr lang="es-ES" sz="1600" b="1" dirty="0">
                <a:solidFill>
                  <a:schemeClr val="dk1"/>
                </a:solidFill>
                <a:latin typeface="+mj-lt"/>
              </a:rPr>
            </a:br>
            <a:endParaRPr sz="1600" b="1" dirty="0">
              <a:solidFill>
                <a:schemeClr val="dk1"/>
              </a:solidFill>
              <a:latin typeface="+mj-l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Freemium μοντέλο – premium λειτουργίες με:</a:t>
            </a:r>
            <a:br>
              <a:rPr lang="es-ES" sz="1600" dirty="0">
                <a:solidFill>
                  <a:schemeClr val="dk1"/>
                </a:solidFill>
                <a:latin typeface="+mj-lt"/>
              </a:rPr>
            </a:br>
            <a:endParaRPr sz="1600" dirty="0">
              <a:solidFill>
                <a:schemeClr val="dk1"/>
              </a:solidFill>
              <a:latin typeface="+mj-l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600" b="1" dirty="0">
                <a:solidFill>
                  <a:schemeClr val="dk1"/>
                </a:solidFill>
                <a:latin typeface="+mj-lt"/>
              </a:rPr>
              <a:t>€7.99 / μήνα ή €79 / έτος</a:t>
            </a:r>
            <a:br>
              <a:rPr lang="es-ES" sz="1600" b="1" dirty="0">
                <a:solidFill>
                  <a:schemeClr val="dk1"/>
                </a:solidFill>
                <a:latin typeface="+mj-lt"/>
              </a:rPr>
            </a:br>
            <a:endParaRPr sz="1600" b="1" dirty="0">
              <a:solidFill>
                <a:schemeClr val="dk1"/>
              </a:solidFill>
              <a:latin typeface="+mj-l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s-ES" sz="1600" b="1" dirty="0">
                <a:solidFill>
                  <a:schemeClr val="dk1"/>
                </a:solidFill>
                <a:latin typeface="+mj-lt"/>
              </a:rPr>
              <a:t>Επιπλέον πωλήσεις / upsell</a:t>
            </a:r>
            <a:br>
              <a:rPr lang="es-ES" sz="1600" b="1" dirty="0">
                <a:solidFill>
                  <a:schemeClr val="dk1"/>
                </a:solidFill>
                <a:latin typeface="+mj-lt"/>
              </a:rPr>
            </a:br>
            <a:endParaRPr sz="1600" b="1" dirty="0">
              <a:solidFill>
                <a:schemeClr val="dk1"/>
              </a:solidFill>
              <a:latin typeface="+mj-l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-ES" sz="1600" dirty="0">
                <a:solidFill>
                  <a:schemeClr val="dk1"/>
                </a:solidFill>
                <a:latin typeface="+mj-lt"/>
              </a:rPr>
              <a:t>Πρόσθετοι αισθητήρες, sleep coaching, συνδρομή wellness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93" name="Google Shape;193;g35cdae63a73_0_28"/>
          <p:cNvSpPr txBox="1"/>
          <p:nvPr/>
        </p:nvSpPr>
        <p:spPr>
          <a:xfrm>
            <a:off x="7311750" y="2856650"/>
            <a:ext cx="4666500" cy="27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8F63018-DC2D-F8B6-DCDB-613474295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0250" y="3587687"/>
            <a:ext cx="5061098" cy="23473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cdae63a73_0_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5cdae63a73_0_44"/>
          <p:cNvSpPr txBox="1"/>
          <p:nvPr/>
        </p:nvSpPr>
        <p:spPr>
          <a:xfrm>
            <a:off x="195950" y="858525"/>
            <a:ext cx="5439900" cy="30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latin typeface="+mj-lt"/>
              </a:rPr>
              <a:t>ΕΞΟΔΑ(ΚΟΣΤΗ)</a:t>
            </a:r>
            <a:endParaRPr sz="15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latin typeface="+mj-lt"/>
              </a:rPr>
              <a:t>Κατηγορία	                                                Εκτίμηση (€)</a:t>
            </a:r>
            <a:endParaRPr sz="15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latin typeface="+mj-lt"/>
              </a:rPr>
              <a:t>Ανάπτυξη hardware (prototyping, BOM)	     €50.000 αρχικό</a:t>
            </a:r>
            <a:endParaRPr sz="15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latin typeface="+mj-lt"/>
              </a:rPr>
              <a:t>Παραγωγή συσκευής (ανά μονάδα)	              €40 / μονάδα</a:t>
            </a:r>
            <a:endParaRPr sz="15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latin typeface="+mj-lt"/>
              </a:rPr>
              <a:t>Ανάπτυξη AI εφαρμογής (6 μήνες)                      €80.000</a:t>
            </a:r>
            <a:endParaRPr sz="15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latin typeface="+mj-lt"/>
              </a:rPr>
              <a:t>Server/Cloud λειτουργία (ετήσιο)	                       €12.000</a:t>
            </a:r>
            <a:endParaRPr sz="15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latin typeface="+mj-lt"/>
              </a:rPr>
              <a:t>Μισθοδοσία ομάδας (6 άτομα)	                       €20.000 / μήνα</a:t>
            </a:r>
            <a:endParaRPr sz="15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latin typeface="+mj-lt"/>
              </a:rPr>
              <a:t>Marketing &amp; PR (1ο έτος)	                               €5.000 / μήνα</a:t>
            </a:r>
            <a:endParaRPr sz="15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 dirty="0">
                <a:latin typeface="+mj-lt"/>
              </a:rPr>
              <a:t>Λειτουργικά/νομικά κόστη	                               €2.000 / μήνα</a:t>
            </a:r>
            <a:endParaRPr sz="1500" b="1" dirty="0">
              <a:latin typeface="+mj-lt"/>
            </a:endParaRPr>
          </a:p>
        </p:txBody>
      </p:sp>
      <p:sp>
        <p:nvSpPr>
          <p:cNvPr id="200" name="Google Shape;200;g35cdae63a73_0_44"/>
          <p:cNvSpPr txBox="1"/>
          <p:nvPr/>
        </p:nvSpPr>
        <p:spPr>
          <a:xfrm>
            <a:off x="6641450" y="672900"/>
            <a:ext cx="4975800" cy="4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1" dirty="0">
                <a:solidFill>
                  <a:schemeClr val="dk1"/>
                </a:solidFill>
              </a:rPr>
              <a:t>CoCA &amp; LtV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 dirty="0">
                <a:solidFill>
                  <a:schemeClr val="dk1"/>
                </a:solidFill>
              </a:rPr>
              <a:t>CoCA – Cost of Customer Acquisition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>
                <a:solidFill>
                  <a:schemeClr val="dk1"/>
                </a:solidFill>
              </a:rPr>
              <a:t>Digital campaigns, SEO, influencers, demo events</a:t>
            </a:r>
            <a:br>
              <a:rPr lang="es-E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>
                <a:solidFill>
                  <a:schemeClr val="dk1"/>
                </a:solidFill>
              </a:rPr>
              <a:t>Εκτίμηση: </a:t>
            </a:r>
            <a:r>
              <a:rPr lang="es-ES" b="1" dirty="0">
                <a:solidFill>
                  <a:schemeClr val="dk1"/>
                </a:solidFill>
              </a:rPr>
              <a:t>€40 / πελάτη</a:t>
            </a:r>
            <a:r>
              <a:rPr lang="es-ES" dirty="0">
                <a:solidFill>
                  <a:schemeClr val="dk1"/>
                </a:solidFill>
              </a:rPr>
              <a:t> (περιλαμβάνει hardware + app acquisition)</a:t>
            </a:r>
            <a:br>
              <a:rPr lang="es-E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EE83C-6834-FD17-047E-1969AFF09147}"/>
              </a:ext>
            </a:extLst>
          </p:cNvPr>
          <p:cNvSpPr txBox="1"/>
          <p:nvPr/>
        </p:nvSpPr>
        <p:spPr>
          <a:xfrm>
            <a:off x="334297" y="3834581"/>
            <a:ext cx="10205884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s-ES" b="1" dirty="0">
                <a:solidFill>
                  <a:schemeClr val="dk1"/>
                </a:solidFill>
              </a:rPr>
              <a:t>LtV – Lifetime Value</a:t>
            </a:r>
          </a:p>
          <a:p>
            <a:pPr marL="457200" lvl="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●"/>
            </a:pPr>
            <a:r>
              <a:rPr lang="es-ES" b="1" dirty="0">
                <a:solidFill>
                  <a:schemeClr val="dk1"/>
                </a:solidFill>
              </a:rPr>
              <a:t>Hardware </a:t>
            </a:r>
            <a:r>
              <a:rPr lang="el-GR" b="1" dirty="0">
                <a:solidFill>
                  <a:schemeClr val="dk1"/>
                </a:solidFill>
              </a:rPr>
              <a:t>κέρδος</a:t>
            </a:r>
            <a:r>
              <a:rPr lang="el-GR" dirty="0">
                <a:solidFill>
                  <a:schemeClr val="dk1"/>
                </a:solidFill>
              </a:rPr>
              <a:t>: €129 - €40 (κόστος παραγωγής) = €89</a:t>
            </a:r>
            <a:br>
              <a:rPr lang="el-GR" dirty="0">
                <a:solidFill>
                  <a:schemeClr val="dk1"/>
                </a:solidFill>
              </a:rPr>
            </a:br>
            <a:endParaRPr lang="el-GR" dirty="0">
              <a:solidFill>
                <a:schemeClr val="dk1"/>
              </a:solidFill>
            </a:endParaRPr>
          </a:p>
          <a:p>
            <a:pPr marL="457200" lvl="0" indent="-317500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l-GR" b="1" dirty="0">
                <a:solidFill>
                  <a:schemeClr val="dk1"/>
                </a:solidFill>
              </a:rPr>
              <a:t>Συνδρομή </a:t>
            </a:r>
            <a:r>
              <a:rPr lang="es-ES" b="1" dirty="0">
                <a:solidFill>
                  <a:schemeClr val="dk1"/>
                </a:solidFill>
              </a:rPr>
              <a:t>App</a:t>
            </a:r>
            <a:r>
              <a:rPr lang="es-ES" dirty="0">
                <a:solidFill>
                  <a:schemeClr val="dk1"/>
                </a:solidFill>
              </a:rPr>
              <a:t>: €79 x 2 </a:t>
            </a:r>
            <a:r>
              <a:rPr lang="el-GR" dirty="0">
                <a:solidFill>
                  <a:schemeClr val="dk1"/>
                </a:solidFill>
              </a:rPr>
              <a:t>έτη = €158</a:t>
            </a:r>
            <a:br>
              <a:rPr lang="el-GR" dirty="0">
                <a:solidFill>
                  <a:schemeClr val="dk1"/>
                </a:solidFill>
              </a:rPr>
            </a:br>
            <a:r>
              <a:rPr lang="el-GR" dirty="0">
                <a:solidFill>
                  <a:schemeClr val="dk1"/>
                </a:solidFill>
              </a:rPr>
              <a:t>  </a:t>
            </a:r>
            <a:r>
              <a:rPr lang="el-GR" b="1" dirty="0">
                <a:solidFill>
                  <a:schemeClr val="dk1"/>
                </a:solidFill>
              </a:rPr>
              <a:t>Συνολικό </a:t>
            </a:r>
            <a:r>
              <a:rPr lang="es-ES" b="1" dirty="0">
                <a:solidFill>
                  <a:schemeClr val="dk1"/>
                </a:solidFill>
              </a:rPr>
              <a:t>LtV = €247</a:t>
            </a:r>
          </a:p>
          <a:p>
            <a:pPr marL="285750" lvl="0" indent="-28575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dk1"/>
                </a:solidFill>
              </a:rPr>
              <a:t> LtV / CoCA = 247 / 40 = ~6.2x</a:t>
            </a:r>
          </a:p>
          <a:p>
            <a:pPr marL="381000" marR="381000" lv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l-GR" dirty="0">
                <a:solidFill>
                  <a:schemeClr val="dk1"/>
                </a:solidFill>
              </a:rPr>
              <a:t>Βιώσιμο μοντέλο – κάθε πελάτης προσφέρει &gt;6 φορές την αξία που κοστίζει να αποκτηθεί.</a:t>
            </a:r>
          </a:p>
          <a:p>
            <a:endParaRPr lang="el-G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cdae63a73_0_78"/>
          <p:cNvSpPr txBox="1"/>
          <p:nvPr/>
        </p:nvSpPr>
        <p:spPr>
          <a:xfrm>
            <a:off x="426850" y="734925"/>
            <a:ext cx="8585400" cy="3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+mj-lt"/>
              </a:rPr>
              <a:t>Προβλέψεις Πωλήσεων (1ος Έτος)</a:t>
            </a:r>
            <a:endParaRPr sz="2000" b="1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+mj-lt"/>
              </a:rPr>
              <a:t>Μήνας	      Πωλήσεις Συσκευών	      Συνδρομές App        (Premium) Έσοδα (€)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+mj-lt"/>
              </a:rPr>
              <a:t>1	             100	                                   50	                         ~€15.000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+mj-lt"/>
              </a:rPr>
              <a:t>2	             200	                                   100	                         ~€30.000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+mj-lt"/>
              </a:rPr>
              <a:t>3	             300	                                   180	                         ~€45.000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+mj-lt"/>
              </a:rPr>
              <a:t>4	             500	                                   300	                         ~€72.000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+mj-lt"/>
              </a:rPr>
              <a:t>5	             700	                                   500	                         ~€100.000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+mj-lt"/>
              </a:rPr>
              <a:t>6	             1.000	                            700	                         ~€135.000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+mj-lt"/>
              </a:rPr>
              <a:t>Σύνολο         6.000 μονάδες	             4.000 συνδρομές	           ~€700.000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+mj-lt"/>
              </a:rPr>
              <a:t>(1 Έτος)	</a:t>
            </a:r>
            <a:endParaRPr sz="18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06" name="Google Shape;206;g35cdae63a73_0_78"/>
          <p:cNvSpPr txBox="1"/>
          <p:nvPr/>
        </p:nvSpPr>
        <p:spPr>
          <a:xfrm>
            <a:off x="426850" y="3688975"/>
            <a:ext cx="47193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900" b="1" dirty="0">
                <a:solidFill>
                  <a:schemeClr val="dk1"/>
                </a:solidFill>
                <a:latin typeface="+mj-lt"/>
              </a:rPr>
              <a:t>Break-even Point</a:t>
            </a:r>
            <a:endParaRPr sz="1900" b="1" dirty="0">
              <a:solidFill>
                <a:schemeClr val="dk1"/>
              </a:solidFill>
              <a:latin typeface="+mj-l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sz="1700" dirty="0">
                <a:solidFill>
                  <a:schemeClr val="dk1"/>
                </a:solidFill>
                <a:latin typeface="+mj-lt"/>
              </a:rPr>
              <a:t>Υπολογίζεται κοντά στον </a:t>
            </a:r>
            <a:r>
              <a:rPr lang="es-ES" sz="1700" b="1" dirty="0">
                <a:solidFill>
                  <a:schemeClr val="dk1"/>
                </a:solidFill>
                <a:latin typeface="+mj-lt"/>
              </a:rPr>
              <a:t>8ο μήνα</a:t>
            </a:r>
            <a:r>
              <a:rPr lang="es-ES" sz="1700" dirty="0">
                <a:solidFill>
                  <a:schemeClr val="dk1"/>
                </a:solidFill>
                <a:latin typeface="+mj-lt"/>
              </a:rPr>
              <a:t>, εφόσον διατηρηθούν οι ρυθμοί ανάπτυξης και το CAC παραμείνει σταθερό.</a:t>
            </a:r>
            <a:endParaRPr sz="11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+mj-lt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endParaRPr sz="11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s-ES" sz="1100" dirty="0">
                <a:solidFill>
                  <a:schemeClr val="dk1"/>
                </a:solidFill>
                <a:latin typeface="+mj-lt"/>
              </a:rPr>
            </a:br>
            <a:endParaRPr sz="11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07" name="Google Shape;207;g35cdae63a73_0_78"/>
          <p:cNvSpPr txBox="1"/>
          <p:nvPr/>
        </p:nvSpPr>
        <p:spPr>
          <a:xfrm>
            <a:off x="5623050" y="3511500"/>
            <a:ext cx="6355500" cy="28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 b="1" dirty="0">
                <a:solidFill>
                  <a:schemeClr val="dk1"/>
                </a:solidFill>
                <a:latin typeface="+mj-lt"/>
              </a:rPr>
              <a:t>Τελικα Βήματα Χρηματοδοτησης </a:t>
            </a:r>
            <a:endParaRPr sz="2100" b="1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 b="1" dirty="0">
                <a:solidFill>
                  <a:schemeClr val="dk1"/>
                </a:solidFill>
                <a:latin typeface="+mj-lt"/>
              </a:rPr>
              <a:t>Αναζήτηση seed επένδυσης ~€250K–€400K</a:t>
            </a:r>
            <a:r>
              <a:rPr lang="es-ES" sz="1500" dirty="0">
                <a:solidFill>
                  <a:schemeClr val="dk1"/>
                </a:solidFill>
                <a:latin typeface="+mj-lt"/>
              </a:rPr>
              <a:t>, για:</a:t>
            </a:r>
            <a:endParaRPr sz="1500" dirty="0">
              <a:solidFill>
                <a:schemeClr val="dk1"/>
              </a:solidFill>
              <a:latin typeface="+mj-l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ES" sz="1500" dirty="0">
                <a:solidFill>
                  <a:schemeClr val="dk1"/>
                </a:solidFill>
                <a:latin typeface="+mj-lt"/>
              </a:rPr>
              <a:t>Ολοκλήρωση ανάπτυξης hardware/AI</a:t>
            </a:r>
            <a:br>
              <a:rPr lang="es-ES" sz="1500" dirty="0">
                <a:solidFill>
                  <a:schemeClr val="dk1"/>
                </a:solidFill>
                <a:latin typeface="+mj-lt"/>
              </a:rPr>
            </a:br>
            <a:endParaRPr sz="1500" dirty="0">
              <a:solidFill>
                <a:schemeClr val="dk1"/>
              </a:solidFill>
              <a:latin typeface="+mj-l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ES" sz="1500" dirty="0">
                <a:solidFill>
                  <a:schemeClr val="dk1"/>
                </a:solidFill>
                <a:latin typeface="+mj-lt"/>
              </a:rPr>
              <a:t>Παραγωγή πρώτων παρτίδων</a:t>
            </a:r>
            <a:br>
              <a:rPr lang="es-ES" sz="1500" dirty="0">
                <a:solidFill>
                  <a:schemeClr val="dk1"/>
                </a:solidFill>
                <a:latin typeface="+mj-lt"/>
              </a:rPr>
            </a:br>
            <a:endParaRPr sz="1500" dirty="0">
              <a:solidFill>
                <a:schemeClr val="dk1"/>
              </a:solidFill>
              <a:latin typeface="+mj-l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ES" sz="1500" dirty="0">
                <a:solidFill>
                  <a:schemeClr val="dk1"/>
                </a:solidFill>
                <a:latin typeface="+mj-lt"/>
              </a:rPr>
              <a:t>Marketing</a:t>
            </a:r>
            <a:br>
              <a:rPr lang="es-ES" sz="1500" dirty="0">
                <a:solidFill>
                  <a:schemeClr val="dk1"/>
                </a:solidFill>
                <a:latin typeface="+mj-lt"/>
              </a:rPr>
            </a:br>
            <a:endParaRPr sz="1500" dirty="0">
              <a:solidFill>
                <a:schemeClr val="dk1"/>
              </a:solidFill>
              <a:latin typeface="+mj-l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ES" dirty="0">
                <a:solidFill>
                  <a:schemeClr val="dk1"/>
                </a:solidFill>
                <a:latin typeface="+mj-lt"/>
              </a:rPr>
              <a:t>Επέκταση σε ΕΕ/ΗΠΑ</a:t>
            </a:r>
            <a:endParaRPr sz="21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3" name="Εικόνα 2" descr="Εικόνα που περιέχει μπάλα, σφαίρα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48BF38D-CC6C-2798-1499-DEAFB3910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00800" y="1575127"/>
            <a:ext cx="1834357" cy="15184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cdae63a73_0_86"/>
          <p:cNvSpPr txBox="1">
            <a:spLocks noGrp="1"/>
          </p:cNvSpPr>
          <p:nvPr>
            <p:ph type="body" idx="1"/>
          </p:nvPr>
        </p:nvSpPr>
        <p:spPr>
          <a:xfrm>
            <a:off x="2514900" y="903837"/>
            <a:ext cx="7162200" cy="284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l-GR" sz="2900" dirty="0"/>
              <a:t>ΕΥΧΑΡΙΣΤΟΥΜΕ ΘΕΡΜΑ ΓΙΑ ΤΗ ΠΡΟΣΟΧΗ ΣΑΣ ΚΑΙ ΣΑΣ ΕΥΧΟΜΑΣΤΕ ΟΝΕΙΡΑ ΓΛΥΚΑ.</a:t>
            </a:r>
            <a:endParaRPr sz="2900" dirty="0"/>
          </a:p>
        </p:txBody>
      </p:sp>
      <p:pic>
        <p:nvPicPr>
          <p:cNvPr id="3" name="Εικόνα 2" descr="Εικόνα που περιέχει μαύρο, σκοτάδι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4D1935C-58C2-B51C-FCE5-BA078AB31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26159" y="3414481"/>
            <a:ext cx="2539682" cy="25396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703" r="18696"/>
          <a:stretch/>
        </p:blipFill>
        <p:spPr>
          <a:xfrm>
            <a:off x="6485100" y="1068250"/>
            <a:ext cx="4536225" cy="4536226"/>
          </a:xfrm>
          <a:prstGeom prst="rect">
            <a:avLst/>
          </a:prstGeom>
          <a:solidFill>
            <a:schemeClr val="accent1"/>
          </a:solidFill>
          <a:ln w="38100" cap="flat" cmpd="thickThin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1081275" y="1455174"/>
            <a:ext cx="5014800" cy="351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s-ES" sz="2300" dirty="0">
                <a:latin typeface="Crimson Text"/>
                <a:ea typeface="Crimson Text"/>
                <a:cs typeface="Crimson Text"/>
                <a:sym typeface="Crimson Text"/>
              </a:rPr>
              <a:t>- </a:t>
            </a:r>
            <a:r>
              <a:rPr lang="es-ES" sz="2300" dirty="0">
                <a:latin typeface="+mj-lt"/>
                <a:ea typeface="Crimson Text"/>
                <a:cs typeface="Crimson Text"/>
                <a:sym typeface="Crimson Text"/>
              </a:rPr>
              <a:t>Ε Π Ι Χ Ε Ι Ρ Η Μ Α Τ Ι Κ Ό Τ Η Τ Α  </a:t>
            </a:r>
            <a:endParaRPr sz="2300" dirty="0">
              <a:latin typeface="+mj-l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s-ES" sz="2300" dirty="0">
                <a:latin typeface="+mj-lt"/>
                <a:ea typeface="Crimson Text"/>
                <a:cs typeface="Crimson Text"/>
                <a:sym typeface="Crimson Text"/>
              </a:rPr>
              <a:t>* Η εφαρμογή SweatDreams σχεδιάστηκε για να βοηθήσει τους ανθρώπους να κοιμούνται καλύτερα, κατανοώντας τις συνήθειες ύπνου τους και παρέχοντας εξατομικευμένες λύσεις.</a:t>
            </a:r>
            <a:endParaRPr sz="2300" dirty="0">
              <a:latin typeface="+mj-l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/>
        </p:nvSpPr>
        <p:spPr>
          <a:xfrm>
            <a:off x="6887295" y="2552460"/>
            <a:ext cx="4489184" cy="225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890905" y="2552460"/>
            <a:ext cx="4334946" cy="225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Ένα wearable (βραχιόλι ή smartwatch)</a:t>
            </a:r>
            <a: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που θα μετράει:</a:t>
            </a:r>
            <a:endParaRPr sz="17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Επίπεδα άγχους (μέσω HRV - μεταβλητότητα καρδιακού ρυθμού)</a:t>
            </a:r>
            <a:b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</a:br>
            <a:endParaRPr sz="17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Καρδιακό ρυθμό</a:t>
            </a:r>
            <a:b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</a:br>
            <a:endParaRPr sz="17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Επίπεδα ύπνου (REM, ελαφρύς, βαθύς)</a:t>
            </a:r>
            <a:endParaRPr sz="17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890905" y="297689"/>
            <a:ext cx="10368333" cy="120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Oswald Medium"/>
              <a:buNone/>
            </a:pPr>
            <a:r>
              <a:rPr lang="es-ES" sz="3200" b="0" i="0" u="none" strike="noStrike" cap="none" dirty="0">
                <a:solidFill>
                  <a:srgbClr val="262626"/>
                </a:solidFill>
                <a:latin typeface="+mj-lt"/>
                <a:ea typeface="Oswald Medium"/>
                <a:cs typeface="Oswald Medium"/>
                <a:sym typeface="Oswald Medium"/>
              </a:rPr>
              <a:t>ΤΟ ΠΡΟΙΟΝ ΜΑΣ ΑΝΗΚΕΙ ΣΤΗΝ ΚΑΤΗΓΟΡΙΑ SLEEPING DEVICES ΚΑΙ ΘΑ ΑΠΟΤΕΛΕΙΤΑΙ ΑΠΟ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4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890905" y="5975110"/>
            <a:ext cx="10116238" cy="77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3076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3076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Arial"/>
              <a:buNone/>
            </a:pPr>
            <a:br>
              <a:rPr lang="es-ES" sz="13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3"/>
          <p:cNvCxnSpPr/>
          <p:nvPr/>
        </p:nvCxnSpPr>
        <p:spPr>
          <a:xfrm>
            <a:off x="0" y="173904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" name="Google Shape;89;p3"/>
          <p:cNvCxnSpPr/>
          <p:nvPr/>
        </p:nvCxnSpPr>
        <p:spPr>
          <a:xfrm>
            <a:off x="0" y="561254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2650" y="1739050"/>
            <a:ext cx="5219350" cy="52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/>
        </p:nvSpPr>
        <p:spPr>
          <a:xfrm>
            <a:off x="6887295" y="2552460"/>
            <a:ext cx="4489200" cy="22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890905" y="2552460"/>
            <a:ext cx="4335000" cy="22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Μια συσκευή ήχου</a:t>
            </a:r>
            <a: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(π.χ. ηχείο στο κομοδίνο ή ενσωματωμένα ηχεία στο μαξιλάρι) που θα:</a:t>
            </a:r>
            <a:endParaRPr sz="17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Παίζει ήχους χαλάρωσης, μουσική ή white noise,διάφορα ηχητικά κύματα</a:t>
            </a:r>
            <a:b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</a:br>
            <a:endParaRPr sz="17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Προσαρμόζει τον ήχο σε </a:t>
            </a:r>
            <a:r>
              <a:rPr lang="es-ES" sz="17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real-time</a:t>
            </a:r>
            <a:r>
              <a:rPr lang="es-ES" sz="17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με βάση τα δεδομένα του βραχιολιού</a:t>
            </a:r>
            <a:endParaRPr sz="17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890905" y="297689"/>
            <a:ext cx="103683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Oswald Medium"/>
              <a:buNone/>
            </a:pPr>
            <a:r>
              <a:rPr lang="es-ES" sz="3200" b="0" i="0" u="none" strike="noStrike" cap="none" dirty="0">
                <a:solidFill>
                  <a:srgbClr val="262626"/>
                </a:solidFill>
                <a:latin typeface="+mj-lt"/>
                <a:ea typeface="Oswald Medium"/>
                <a:cs typeface="Oswald Medium"/>
                <a:sym typeface="Oswald Medium"/>
              </a:rPr>
              <a:t>ΤΟ ΠΡΟΙΟΝ ΜΑΣ ΑΝΗΚΕΙ ΣΤΗΝ ΚΑΤΗΓΟΡΙΑ SLEEPING DEVICES ΚΑΙ ΘΑ ΑΠΟΤΕΛΕΙΤΑΙ ΑΠΟ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4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890905" y="5975110"/>
            <a:ext cx="101163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3076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3076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Arial"/>
              <a:buNone/>
            </a:pPr>
            <a:br>
              <a:rPr lang="es-ES" sz="13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4"/>
          <p:cNvCxnSpPr/>
          <p:nvPr/>
        </p:nvCxnSpPr>
        <p:spPr>
          <a:xfrm>
            <a:off x="0" y="173904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" name="Google Shape;100;p4"/>
          <p:cNvCxnSpPr/>
          <p:nvPr/>
        </p:nvCxnSpPr>
        <p:spPr>
          <a:xfrm>
            <a:off x="0" y="561254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2700" y="2708700"/>
            <a:ext cx="4149301" cy="41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0000" y="1844563"/>
            <a:ext cx="7522002" cy="501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55784">
            <a:off x="7549699" y="3551808"/>
            <a:ext cx="2113003" cy="198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291825" y="1844575"/>
            <a:ext cx="3696600" cy="3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Μια εφαρμογή (mobile ή desktop) που θα:</a:t>
            </a:r>
            <a:endParaRPr sz="1700" b="1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s-ES" sz="17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Δίνει επιλογές στους χρήστες για τον τύπο ήχων που προτιμούν</a:t>
            </a:r>
            <a:br>
              <a:rPr lang="es-ES" sz="17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</a:br>
            <a:endParaRPr sz="1700" b="1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s-ES" sz="17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Παρέχει στατιστικά ύπνου και επίπεδα άγχους</a:t>
            </a:r>
            <a:br>
              <a:rPr lang="es-ES" sz="17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</a:br>
            <a:endParaRPr sz="1700" b="1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s-ES" sz="17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Έχει AI που προσαρμόζει το σύστημα στις συνήθειες του χρήστη</a:t>
            </a:r>
            <a:endParaRPr sz="1700" b="1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3237925" y="868550"/>
            <a:ext cx="897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890905" y="297689"/>
            <a:ext cx="103683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Oswald Medium"/>
              <a:buNone/>
            </a:pPr>
            <a:r>
              <a:rPr lang="es-ES" sz="3200" b="0" i="0" u="none" strike="noStrike" cap="none" dirty="0">
                <a:solidFill>
                  <a:srgbClr val="262626"/>
                </a:solidFill>
                <a:latin typeface="+mj-lt"/>
                <a:ea typeface="Oswald Medium"/>
                <a:cs typeface="Oswald Medium"/>
                <a:sym typeface="Oswald Medium"/>
              </a:rPr>
              <a:t>ΤΟ ΠΡΟΙΟΝ ΜΑΣ ΑΝΗΚΕΙ ΣΤΗΝ ΚΑΤΗΓΟΡΙΑ SLEEPING DEVICES ΚΑΙ ΘΑ ΑΠΟΤΕΛΕΙΤΑΙ ΑΠΟ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4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5"/>
          <p:cNvCxnSpPr/>
          <p:nvPr/>
        </p:nvCxnSpPr>
        <p:spPr>
          <a:xfrm>
            <a:off x="0" y="173904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1408474" y="1142975"/>
            <a:ext cx="576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ΕΞΑΤΟΜΙΚΕΥΣΗ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845684" y="496716"/>
            <a:ext cx="138531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6"/>
          <p:cNvCxnSpPr/>
          <p:nvPr/>
        </p:nvCxnSpPr>
        <p:spPr>
          <a:xfrm>
            <a:off x="961292" y="3519435"/>
            <a:ext cx="0" cy="1524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6"/>
          <p:cNvSpPr txBox="1"/>
          <p:nvPr/>
        </p:nvSpPr>
        <p:spPr>
          <a:xfrm>
            <a:off x="7269523" y="2187370"/>
            <a:ext cx="36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5197300" y="2424150"/>
            <a:ext cx="68070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ES" sz="2100" b="0" i="0" u="sng" strike="noStrike" cap="none">
                <a:solidFill>
                  <a:schemeClr val="accent5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Η ιδέα του SweatDreams προήλθε από την ανάγκη για καλύτερο ύπνο και περισσότερη ενέργεια στην καθημερινότητά μας. </a:t>
            </a:r>
            <a:r>
              <a:rPr lang="es-ES" sz="2100" b="0" i="0" u="none" strike="noStrike" cap="none">
                <a:solidFill>
                  <a:schemeClr val="dk1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sz="2100" b="0" i="0" u="none" strike="noStrike" cap="none">
              <a:solidFill>
                <a:schemeClr val="dk1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1" i="0" u="none" strike="noStrike" cap="none">
                <a:solidFill>
                  <a:schemeClr val="accent5"/>
                </a:solidFill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Αξιολόγηση της βιωσιμότητας της ιδέας SweatDreams</a:t>
            </a:r>
            <a:r>
              <a:rPr lang="es-ES" sz="2000" b="0" i="0" u="none" strike="noStrike" cap="none">
                <a:solidFill>
                  <a:schemeClr val="dk1"/>
                </a:solidFill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2000" b="0" i="0" u="none" strike="noStrike" cap="none">
              <a:solidFill>
                <a:schemeClr val="dk1"/>
              </a:solidFill>
              <a:highlight>
                <a:srgbClr val="F5F5F5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50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s-ES" sz="2000" b="0" i="0" u="none" strike="noStrike" cap="none">
                <a:solidFill>
                  <a:schemeClr val="accent5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Εξετάσαμε την ιδέα του SweatDreams για να διασφαλίσουμε τη βιωσιμότητά της.</a:t>
            </a:r>
            <a:r>
              <a:rPr lang="es-ES" sz="2000" b="0" i="0" u="none" strike="noStrike" cap="none">
                <a:solidFill>
                  <a:schemeClr val="dk1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sz="2000" b="0" i="0" u="none" strike="noStrike" cap="none">
              <a:solidFill>
                <a:schemeClr val="dk1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dk1"/>
                </a:solidFill>
                <a:highlight>
                  <a:srgbClr val="F5F5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400" b="0" i="0" u="sng" strike="noStrike" cap="none">
              <a:solidFill>
                <a:schemeClr val="accent5"/>
              </a:solidFill>
              <a:highlight>
                <a:srgbClr val="F5F5F5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/>
        </p:nvSpPr>
        <p:spPr>
          <a:xfrm>
            <a:off x="779734" y="2365323"/>
            <a:ext cx="52503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Τι τύπο ήχων προτιμάς για χαλάρωση;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Μουσική (κλασική, ambient, φυσικοί ήχοι)</a:t>
            </a:r>
            <a:b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Ήχοι της φύσης (βροχή, θάλασσα, δάσος)</a:t>
            </a:r>
            <a:b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White noise (λευκός θόρυβος, ροζ θόρυβος)</a:t>
            </a:r>
            <a:b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ASMR (ήχοι ψιθυριστού, χαλαρωτικοί ήχοι)</a:t>
            </a:r>
            <a:b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Binaural beats (συχνότητες για χαλάρωση)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6096000" y="0"/>
            <a:ext cx="6096000" cy="68667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850058" y="1164723"/>
            <a:ext cx="3748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 dirty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ΕΡΩΤΗΣΕΙΣ ΓΙΑ ΗΧΟ</a:t>
            </a:r>
            <a:endParaRPr sz="3600" b="1" i="0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6491959" y="2365323"/>
            <a:ext cx="5595900" cy="44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Νιώθεις συχνά άγχος ή στρες μέσα στη μέρα;</a:t>
            </a:r>
            <a:b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(Καθόλου / Σπάνια / Συχνά / Πολύ συχνά)</a:t>
            </a:r>
            <a:b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Θέλεις ο ήχος να σε βοηθήσει να χαλαρώσεις και εκτός ύπνου (π.χ. κατά τη διάρκεια της εργασίας);</a:t>
            </a:r>
            <a:b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(Ναι / Όχι)</a:t>
            </a:r>
            <a:b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Χρησιμοποιείς ήδη κάποια τεχνική χαλάρωσης (διαλογισμό, αναπνοές κλπ.);</a:t>
            </a:r>
            <a:b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(Ναι / Όχι, αλλά θέλω να δοκιμάσω)</a:t>
            </a:r>
            <a:br>
              <a:rPr lang="es-E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7415809" y="1164723"/>
            <a:ext cx="3748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ΕΡΩΤΗΣΕΙΣ ΓΙΑ ΔΙΑΘΕΣΗ</a:t>
            </a:r>
            <a:endParaRPr sz="36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5543444" y="3617355"/>
            <a:ext cx="1052557" cy="7776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5827775" y="3881446"/>
            <a:ext cx="506080" cy="249483"/>
          </a:xfrm>
          <a:custGeom>
            <a:avLst/>
            <a:gdLst/>
            <a:ahLst/>
            <a:cxnLst/>
            <a:rect l="l" t="t" r="r" b="b"/>
            <a:pathLst>
              <a:path w="594809" h="293224" extrusionOk="0">
                <a:moveTo>
                  <a:pt x="430212" y="0"/>
                </a:moveTo>
                <a:lnTo>
                  <a:pt x="403386" y="23779"/>
                </a:lnTo>
                <a:lnTo>
                  <a:pt x="522363" y="129772"/>
                </a:lnTo>
                <a:lnTo>
                  <a:pt x="0" y="129772"/>
                </a:lnTo>
                <a:lnTo>
                  <a:pt x="0" y="163453"/>
                </a:lnTo>
                <a:lnTo>
                  <a:pt x="522363" y="163453"/>
                </a:lnTo>
                <a:lnTo>
                  <a:pt x="403386" y="269446"/>
                </a:lnTo>
                <a:lnTo>
                  <a:pt x="430212" y="293225"/>
                </a:lnTo>
                <a:lnTo>
                  <a:pt x="594810" y="1466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s-ES"/>
              <a:t>01_PRESENTATION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3875"/>
            <a:ext cx="3849275" cy="41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-187875" y="775950"/>
            <a:ext cx="3000000" cy="6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3953950" y="73875"/>
            <a:ext cx="7656300" cy="6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s-ES" sz="2400" b="0" i="0" u="sng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Persona  του sweatdreams</a:t>
            </a:r>
            <a:r>
              <a:rPr lang="es-ES" sz="2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​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Batang"/>
              <a:cs typeface="Batang"/>
              <a:sym typeface="Batang"/>
            </a:endParaRPr>
          </a:p>
          <a:p>
            <a:pPr marL="6350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s-ES" sz="1600" b="1" i="0" u="sng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Δημογραφικά Στοιχεία</a:t>
            </a:r>
            <a:r>
              <a:rPr lang="es-ES" sz="1600" b="0" i="0" u="sng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👨‍💻 </a:t>
            </a:r>
            <a:r>
              <a:rPr lang="es-ES" sz="16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Όνομα:</a:t>
            </a: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Νίκος Ξενύχτης</a:t>
            </a:r>
            <a: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b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</a:b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🎂 </a:t>
            </a:r>
            <a:r>
              <a:rPr lang="es-ES" sz="16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Ηλικία:</a:t>
            </a: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32 ετών</a:t>
            </a:r>
            <a: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b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</a:b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📍 </a:t>
            </a:r>
            <a:r>
              <a:rPr lang="es-ES" sz="16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Τοποθεσία:</a:t>
            </a: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Αθήνα, Ελλάδα</a:t>
            </a:r>
            <a: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b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</a:b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👔 </a:t>
            </a:r>
            <a:r>
              <a:rPr lang="es-ES" sz="16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Επάγγελμα:</a:t>
            </a: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Digital Marketer σε startup</a:t>
            </a:r>
            <a: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b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</a:b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💰 </a:t>
            </a:r>
            <a:r>
              <a:rPr lang="es-ES" sz="16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Ετήσιο Εισόδημα:</a:t>
            </a: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30.000-45.000€</a:t>
            </a:r>
            <a: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b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</a:b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🏡 </a:t>
            </a:r>
            <a:r>
              <a:rPr lang="es-ES" sz="16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Κατοικία:</a:t>
            </a:r>
            <a:r>
              <a:rPr lang="es-ES" sz="16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Ζει μόνος του σε διαμέρισμα στην πόλη</a:t>
            </a:r>
            <a:r>
              <a:rPr lang="es-ES" sz="16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6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635000" marR="0" lvl="0" indent="-2762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Char char="●"/>
            </a:pPr>
            <a:r>
              <a:rPr lang="es-ES" sz="1400" b="1" i="0" u="sng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Συνήθειες &amp; Lifestyle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​</a:t>
            </a:r>
            <a:endParaRPr sz="14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Batang"/>
              <a:cs typeface="Batang"/>
              <a:sym typeface="Batang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 📱 </a:t>
            </a:r>
            <a:r>
              <a:rPr lang="es-ES" sz="1400" b="1" i="0" u="sng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Social Media</a:t>
            </a:r>
            <a:r>
              <a:rPr lang="es-ES" sz="14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:</a:t>
            </a: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 Instagram, LinkedIn, Spotify για podcasts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​</a:t>
            </a:r>
            <a:b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</a:b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🏋️‍♂️ </a:t>
            </a:r>
            <a:r>
              <a:rPr lang="es-ES" sz="1400" b="1" i="0" u="sng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Αθλείται</a:t>
            </a:r>
            <a:r>
              <a:rPr lang="es-ES" sz="14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:</a:t>
            </a: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 2-3 φορές την εβδομάδα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​</a:t>
            </a:r>
            <a:b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</a:b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☕ </a:t>
            </a:r>
            <a:r>
              <a:rPr lang="es-ES" sz="1400" b="1" i="0" u="sng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Πίνει πολλούς καφέδες μέσα στη μέρα</a:t>
            </a: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 λόγω έντονου προγράμματος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​</a:t>
            </a:r>
            <a:b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</a:b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😴 </a:t>
            </a:r>
            <a:r>
              <a:rPr lang="es-ES" sz="14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Έχει πρόβλημα ύπνου</a:t>
            </a: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 λόγω στρες και μπλε φωτός από οθόνες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​</a:t>
            </a:r>
            <a:b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</a:b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🛌 </a:t>
            </a:r>
            <a:r>
              <a:rPr lang="es-ES" sz="1400" b="1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Αναζητά λύσεις</a:t>
            </a:r>
            <a:r>
              <a:rPr lang="es-ES" sz="1400" b="0" i="0" u="none" strike="noStrike" cap="none" dirty="0">
                <a:solidFill>
                  <a:schemeClr val="accent5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 για καλύτερο ύπνο, αλλά δεν θέλει περίπλοκες διαδικασίες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Batang"/>
                <a:ea typeface="Batang"/>
                <a:cs typeface="Batang"/>
                <a:sym typeface="Batang"/>
              </a:rPr>
              <a:t>​</a:t>
            </a:r>
            <a:endParaRPr sz="14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Batang"/>
              <a:ea typeface="Batang"/>
              <a:cs typeface="Batang"/>
              <a:sym typeface="Batang"/>
            </a:endParaRPr>
          </a:p>
          <a:p>
            <a:pPr marL="635000" marR="0" lvl="0" indent="-2762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Char char="●"/>
            </a:pP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Batang"/>
                <a:ea typeface="Batang"/>
                <a:cs typeface="Batang"/>
                <a:sym typeface="Batang"/>
              </a:rPr>
              <a:t>​</a:t>
            </a:r>
            <a:endParaRPr sz="14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Batang"/>
              <a:ea typeface="Batang"/>
              <a:cs typeface="Batang"/>
              <a:sym typeface="Batang"/>
            </a:endParaRPr>
          </a:p>
          <a:p>
            <a:pPr marL="635000" marR="0" lvl="0" indent="-2762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Char char="●"/>
            </a:pP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Batang"/>
                <a:ea typeface="Batang"/>
                <a:cs typeface="Batang"/>
                <a:sym typeface="Batang"/>
              </a:rPr>
              <a:t>​</a:t>
            </a:r>
            <a:endParaRPr sz="14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Batang"/>
              <a:ea typeface="Batang"/>
              <a:cs typeface="Batang"/>
              <a:sym typeface="Batang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1" i="0" u="sng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Προβλήματα &amp; Ανάγκες</a:t>
            </a:r>
            <a:r>
              <a:rPr lang="es-ES" sz="1400" b="0" i="0" u="sng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​</a:t>
            </a:r>
            <a:endParaRPr sz="14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🕰️ </a:t>
            </a:r>
            <a:r>
              <a:rPr lang="es-ES" sz="1400" b="1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Αργεί να κοιμηθεί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γιατί το μυαλό του είναι γεμάτο σκέψεις​</a:t>
            </a:r>
            <a:b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</a:b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🔊 </a:t>
            </a:r>
            <a:r>
              <a:rPr lang="es-ES" sz="1400" b="1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Ο θόρυβος της πόλης τον ενοχλεί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και ξυπνά συχνά μέσα στη νύχτα​</a:t>
            </a:r>
            <a:b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</a:b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📉 </a:t>
            </a:r>
            <a:r>
              <a:rPr lang="es-ES" sz="1400" b="1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Αισθάνεται κουρασμένος το πρωί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, με χαμηλή ενέργεια​</a:t>
            </a:r>
            <a:b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</a:b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❌ </a:t>
            </a:r>
            <a:r>
              <a:rPr lang="es-ES" sz="1400" b="1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Δεν θέλει να χρησιμοποιεί χάπια ύπνου</a:t>
            </a: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Arial"/>
                <a:cs typeface="Arial"/>
                <a:sym typeface="Arial"/>
              </a:rPr>
              <a:t> και ψάχνει φυσικές λύσεις​</a:t>
            </a:r>
            <a:endParaRPr sz="14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highlight>
                  <a:srgbClr val="F5F5F5"/>
                </a:highlight>
                <a:latin typeface="+mj-lt"/>
                <a:ea typeface="Batang"/>
                <a:cs typeface="Batang"/>
                <a:sym typeface="Batang"/>
              </a:rPr>
              <a:t>​</a:t>
            </a:r>
            <a:endParaRPr sz="14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Batang"/>
              <a:cs typeface="Batang"/>
              <a:sym typeface="Batang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highlight>
                <a:srgbClr val="F5F5F5"/>
              </a:highlight>
              <a:latin typeface="Batang"/>
              <a:ea typeface="Batang"/>
              <a:cs typeface="Batang"/>
              <a:sym typeface="Batang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body" idx="1"/>
          </p:nvPr>
        </p:nvSpPr>
        <p:spPr>
          <a:xfrm>
            <a:off x="5341251" y="3027400"/>
            <a:ext cx="59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800" u="sng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  <a:t>Στρατηγική Marketing  </a:t>
            </a:r>
            <a:r>
              <a:rPr lang="es-ES" sz="180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  <a:t>​</a:t>
            </a:r>
            <a:endParaRPr sz="1800" dirty="0">
              <a:solidFill>
                <a:srgbClr val="444444"/>
              </a:solidFill>
              <a:highlight>
                <a:srgbClr val="FFFFFF"/>
              </a:highlight>
              <a:latin typeface="+mj-lt"/>
              <a:ea typeface="Georgia"/>
              <a:cs typeface="Georgia"/>
              <a:sym typeface="Georgia"/>
            </a:endParaRPr>
          </a:p>
          <a:p>
            <a:pPr marL="6858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Georgia"/>
              <a:buChar char="●"/>
            </a:pPr>
            <a:r>
              <a:rPr lang="es-ES" sz="180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  <a:t>Influencer Marketing: Συνεργασία με YouTubers &amp; Instagrammers που ασχολούνται με productivity &amp; wellness​</a:t>
            </a:r>
            <a:br>
              <a:rPr lang="es-ES" sz="180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</a:br>
            <a:r>
              <a:rPr lang="es-ES" sz="180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  <a:t>Digital Ads: Στοχευμένες διαφημίσεις σε άτομα που ψάχνουν λύσεις για τον ύπνο​</a:t>
            </a:r>
            <a:br>
              <a:rPr lang="es-ES" sz="180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</a:br>
            <a:r>
              <a:rPr lang="es-ES" sz="180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  <a:t>Content Marketing: Blog posts &amp; βίντεο για tips βελτίωσης ύπνου​</a:t>
            </a:r>
            <a:endParaRPr sz="1800" dirty="0">
              <a:solidFill>
                <a:srgbClr val="444444"/>
              </a:solidFill>
              <a:highlight>
                <a:srgbClr val="FFFFFF"/>
              </a:highlight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u="sng" dirty="0">
              <a:solidFill>
                <a:srgbClr val="444444"/>
              </a:solidFill>
              <a:highlight>
                <a:srgbClr val="FFFFFF"/>
              </a:highlight>
              <a:latin typeface="+mj-lt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800" u="sng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  <a:t>Στόχος</a:t>
            </a:r>
            <a:r>
              <a:rPr lang="es-ES" sz="180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  <a:t>:​</a:t>
            </a:r>
            <a:endParaRPr sz="1800" dirty="0">
              <a:solidFill>
                <a:srgbClr val="444444"/>
              </a:solidFill>
              <a:highlight>
                <a:srgbClr val="FFFFFF"/>
              </a:highlight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>
              <a:solidFill>
                <a:srgbClr val="444444"/>
              </a:solidFill>
              <a:highlight>
                <a:srgbClr val="FFFFFF"/>
              </a:highlight>
              <a:latin typeface="+mj-lt"/>
              <a:ea typeface="Georgia"/>
              <a:cs typeface="Georgia"/>
              <a:sym typeface="Georgia"/>
            </a:endParaRPr>
          </a:p>
          <a:p>
            <a:pPr marL="6858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Georgia"/>
              <a:buChar char="●"/>
            </a:pPr>
            <a:r>
              <a:rPr lang="es-ES" sz="180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Georgia"/>
                <a:cs typeface="Georgia"/>
                <a:sym typeface="Georgia"/>
              </a:rPr>
              <a:t>Να δείξουμε στον Νίκο ότι το SweatDreams δεν είναι απλά ένα προϊόν, αλλά μια εμπειρία που θα του αλλάξει τον ύπνο &amp; την καθημερινότητά του!​</a:t>
            </a:r>
            <a:endParaRPr sz="1800" dirty="0">
              <a:solidFill>
                <a:srgbClr val="444444"/>
              </a:solidFill>
              <a:highlight>
                <a:srgbClr val="FFFFFF"/>
              </a:highlight>
              <a:latin typeface="+mj-lt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800" dirty="0">
              <a:solidFill>
                <a:schemeClr val="dk1"/>
              </a:solidFill>
              <a:highlight>
                <a:srgbClr val="F5F5F5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46577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Σταγονίδιο">
  <a:themeElements>
    <a:clrScheme name="Σταγονίδιο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Σταγονίδιο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Σταγονίδιο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TM04033925[[fn=Σταγονίδιο]]</Template>
  <TotalTime>0</TotalTime>
  <Words>1809</Words>
  <Application>Microsoft Office PowerPoint</Application>
  <PresentationFormat>Ευρεία οθόνη</PresentationFormat>
  <Paragraphs>189</Paragraphs>
  <Slides>19</Slides>
  <Notes>19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8" baseType="lpstr">
      <vt:lpstr>Crimson Text</vt:lpstr>
      <vt:lpstr>Arial</vt:lpstr>
      <vt:lpstr>Oswald</vt:lpstr>
      <vt:lpstr>Tw Cen MT</vt:lpstr>
      <vt:lpstr>Batang</vt:lpstr>
      <vt:lpstr>Georgia</vt:lpstr>
      <vt:lpstr>Oswald Medium</vt:lpstr>
      <vt:lpstr>Times New Roman</vt:lpstr>
      <vt:lpstr>Σταγονίδιο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Terpsichori Loupi</cp:lastModifiedBy>
  <cp:revision>1</cp:revision>
  <dcterms:modified xsi:type="dcterms:W3CDTF">2025-11-06T23:04:43Z</dcterms:modified>
</cp:coreProperties>
</file>